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64" r:id="rId8"/>
    <p:sldId id="274" r:id="rId9"/>
    <p:sldId id="267" r:id="rId10"/>
    <p:sldId id="275" r:id="rId11"/>
    <p:sldId id="268" r:id="rId12"/>
    <p:sldId id="276" r:id="rId13"/>
    <p:sldId id="277" r:id="rId14"/>
    <p:sldId id="278" r:id="rId15"/>
    <p:sldId id="279" r:id="rId16"/>
    <p:sldId id="269" r:id="rId17"/>
    <p:sldId id="265" r:id="rId18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  <a:t>13/3/2023</a:t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  <a:t>‹#›</a:t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7869" y="1849280"/>
            <a:ext cx="6386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CSE5012: Assignment 1</a:t>
            </a:r>
            <a:endParaRPr lang="zh-CN" altLang="en-US" sz="3200" dirty="0">
              <a:cs typeface="+mn-ea"/>
              <a:sym typeface="+mn-lt"/>
            </a:endParaRPr>
          </a:p>
          <a:p>
            <a:r>
              <a:rPr lang="en-US" altLang="zh-CN" sz="4000" dirty="0">
                <a:cs typeface="+mn-ea"/>
                <a:sym typeface="+mn-lt"/>
              </a:rPr>
              <a:t>Adaptive Improved Fast Evolutionary Programming </a:t>
            </a:r>
            <a:endParaRPr lang="zh-SG" altLang="en-US" sz="40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7869" y="3827475"/>
            <a:ext cx="702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Department of Computer Science and Engineering  </a:t>
            </a:r>
          </a:p>
          <a:p>
            <a:r>
              <a:rPr lang="en-US" altLang="zh-CN" dirty="0" err="1">
                <a:cs typeface="+mn-ea"/>
                <a:sym typeface="+mn-lt"/>
              </a:rPr>
              <a:t>Guotong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Wu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41C87AF-EC99-C74E-229A-73010912A2D4}"/>
              </a:ext>
            </a:extLst>
          </p:cNvPr>
          <p:cNvSpPr txBox="1"/>
          <p:nvPr/>
        </p:nvSpPr>
        <p:spPr>
          <a:xfrm>
            <a:off x="1569025" y="922800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To understand the characteristics of the test function, we first plot its objective surface in a three-dimensional decision space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D1CD4-C062-FC79-816E-1365576B56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85" y="4213097"/>
            <a:ext cx="2892003" cy="23081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F751C4-105D-FFA4-94B7-C3A3B9BA7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9" y="4213097"/>
            <a:ext cx="3088069" cy="22244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3DA027-EB21-584B-581D-A7E003BA4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18" y="1635499"/>
            <a:ext cx="3261226" cy="2471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7FE7DA8-9759-1695-090D-8D4F0FAC6C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16" y="2654097"/>
            <a:ext cx="3556396" cy="26712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38E512-5030-38D1-86D3-2DE0338C0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9" y="1814689"/>
            <a:ext cx="2963077" cy="22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6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1266028" y="887455"/>
                <a:ext cx="8484613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dirty="0"/>
                  <a:t>We programmed in MATLAB and repeated each experiment 30 times and set some hyperparameters: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Hyperparameter in tournament selection: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Value of Evaluations: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300000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28" y="887455"/>
                <a:ext cx="8484613" cy="1508105"/>
              </a:xfrm>
              <a:prstGeom prst="rect">
                <a:avLst/>
              </a:prstGeom>
              <a:blipFill>
                <a:blip r:embed="rId2"/>
                <a:stretch>
                  <a:fillRect l="-647" t="-2429" r="-575" b="-56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1713837-BD37-B07C-5244-AB0D4FFB9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38" y="3153414"/>
            <a:ext cx="4131656" cy="30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A3DBEE-6F66-1B9F-5C3A-53C3D5D406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228" y="3153414"/>
            <a:ext cx="3939310" cy="31032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B68A3F-5EBA-CD6A-177A-783B232BC2E6}"/>
              </a:ext>
            </a:extLst>
          </p:cNvPr>
          <p:cNvSpPr txBox="1"/>
          <p:nvPr/>
        </p:nvSpPr>
        <p:spPr>
          <a:xfrm>
            <a:off x="1266028" y="2534059"/>
            <a:ext cx="872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Then the performance of CEP, FEP, IFEP and AFEP is compared. 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18C5F77-752B-BA1E-E2DC-F1064212F07B}"/>
              </a:ext>
            </a:extLst>
          </p:cNvPr>
          <p:cNvSpPr txBox="1"/>
          <p:nvPr/>
        </p:nvSpPr>
        <p:spPr>
          <a:xfrm>
            <a:off x="1189264" y="656623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On some problems, FEP can obtain better performance although the convergency is slower than FEP.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8AD65D5-E96D-AAE9-A000-36FA437871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34" y="1302954"/>
            <a:ext cx="2908508" cy="218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A2F6DF-86E4-AEC1-8BF4-110FB50F5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09" y="1302954"/>
            <a:ext cx="2908508" cy="218092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669E35-9697-3C5E-3143-3379C0B52097}"/>
                  </a:ext>
                </a:extLst>
              </p:cNvPr>
              <p:cNvSpPr txBox="1"/>
              <p:nvPr/>
            </p:nvSpPr>
            <p:spPr>
              <a:xfrm>
                <a:off x="1189264" y="3511077"/>
                <a:ext cx="84016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However, sometimes the performance of AFEP can be very poor, and we evaluate the change of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5669E35-9697-3C5E-3143-3379C0B52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64" y="3511077"/>
                <a:ext cx="8401674" cy="646331"/>
              </a:xfrm>
              <a:prstGeom prst="rect">
                <a:avLst/>
              </a:prstGeom>
              <a:blipFill>
                <a:blip r:embed="rId4"/>
                <a:stretch>
                  <a:fillRect l="-435" t="-5660" r="-653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DD7EA883-DB88-27F6-C707-A0B9BB705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34" y="4184608"/>
            <a:ext cx="2880023" cy="239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2DA754-B363-DF10-5D11-A9CFB03F5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09" y="4058583"/>
            <a:ext cx="3364519" cy="2522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7887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1589511" y="930536"/>
                <a:ext cx="84846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</a:pPr>
                <a:r>
                  <a:rPr lang="en-US" dirty="0"/>
                  <a:t>And we also verify whether the initialization strategy of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has an impact on the pre-evolutionary process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11" y="930536"/>
                <a:ext cx="8484613" cy="646331"/>
              </a:xfrm>
              <a:prstGeom prst="rect">
                <a:avLst/>
              </a:prstGeom>
              <a:blipFill>
                <a:blip r:embed="rId2"/>
                <a:stretch>
                  <a:fillRect l="-647" t="-5660" r="-575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509A400-0794-ECB9-3A6D-73222E3A16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505" y="1770193"/>
            <a:ext cx="2806931" cy="22670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E07E3A-D776-8BA0-60FF-541E394CF3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02" y="4307948"/>
            <a:ext cx="2686516" cy="21242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851302-2D43-9FAD-453B-1FE142174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0" y="4307948"/>
            <a:ext cx="2645082" cy="212426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E0D420-7FB0-E050-D337-94BE5AAC84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81" y="1853704"/>
            <a:ext cx="2806931" cy="2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14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844229" cy="530492"/>
            <a:chOff x="4299773" y="1452059"/>
            <a:chExt cx="2844229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188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Experimental Results</a:t>
              </a:r>
              <a:endParaRPr lang="zh-Hans-HK" sz="2400" dirty="0">
                <a:effectLst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>
            <a:off x="3004772" y="384579"/>
            <a:ext cx="8868468" cy="41211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18C5F77-752B-BA1E-E2DC-F1064212F07B}"/>
              </a:ext>
            </a:extLst>
          </p:cNvPr>
          <p:cNvSpPr txBox="1"/>
          <p:nvPr/>
        </p:nvSpPr>
        <p:spPr>
          <a:xfrm>
            <a:off x="1709605" y="766857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Finally, we used Wilcoxon Signed Ranks Test to compare the performance of AFEP with CEP, FEP, IFEP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FC30BE5-E10B-AD84-7CA8-4F420ABF3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98371"/>
              </p:ext>
            </p:extLst>
          </p:nvPr>
        </p:nvGraphicFramePr>
        <p:xfrm>
          <a:off x="2092905" y="1518467"/>
          <a:ext cx="8256439" cy="4975322"/>
        </p:xfrm>
        <a:graphic>
          <a:graphicData uri="http://schemas.openxmlformats.org/drawingml/2006/table">
            <a:tbl>
              <a:tblPr firstRow="1" firstCol="1" bandRow="1"/>
              <a:tblGrid>
                <a:gridCol w="1018376">
                  <a:extLst>
                    <a:ext uri="{9D8B030D-6E8A-4147-A177-3AD203B41FA5}">
                      <a16:colId xmlns:a16="http://schemas.microsoft.com/office/drawing/2014/main" val="1958603587"/>
                    </a:ext>
                  </a:extLst>
                </a:gridCol>
                <a:gridCol w="517763">
                  <a:extLst>
                    <a:ext uri="{9D8B030D-6E8A-4147-A177-3AD203B41FA5}">
                      <a16:colId xmlns:a16="http://schemas.microsoft.com/office/drawing/2014/main" val="4062459803"/>
                    </a:ext>
                  </a:extLst>
                </a:gridCol>
                <a:gridCol w="321765">
                  <a:extLst>
                    <a:ext uri="{9D8B030D-6E8A-4147-A177-3AD203B41FA5}">
                      <a16:colId xmlns:a16="http://schemas.microsoft.com/office/drawing/2014/main" val="3210405749"/>
                    </a:ext>
                  </a:extLst>
                </a:gridCol>
                <a:gridCol w="348714">
                  <a:extLst>
                    <a:ext uri="{9D8B030D-6E8A-4147-A177-3AD203B41FA5}">
                      <a16:colId xmlns:a16="http://schemas.microsoft.com/office/drawing/2014/main" val="3039524600"/>
                    </a:ext>
                  </a:extLst>
                </a:gridCol>
                <a:gridCol w="718661">
                  <a:extLst>
                    <a:ext uri="{9D8B030D-6E8A-4147-A177-3AD203B41FA5}">
                      <a16:colId xmlns:a16="http://schemas.microsoft.com/office/drawing/2014/main" val="982237478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2947470902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435183743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2901332273"/>
                    </a:ext>
                  </a:extLst>
                </a:gridCol>
                <a:gridCol w="1332790">
                  <a:extLst>
                    <a:ext uri="{9D8B030D-6E8A-4147-A177-3AD203B41FA5}">
                      <a16:colId xmlns:a16="http://schemas.microsoft.com/office/drawing/2014/main" val="1195233802"/>
                    </a:ext>
                  </a:extLst>
                </a:gridCol>
              </a:tblGrid>
              <a:tr h="34927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Problem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IFEP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AFEP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510789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rosenbrock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6.8326e+1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(5.67e+1)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5.8048e+1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(4.08e+1)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4.2198e+1 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(3.22e+1)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6.0249e+1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(5.10e+1)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328689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camel3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1.7896e-11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(2.23e-11)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1.9559e-11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(2.29e-11)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2.4920e-11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(2.35e-11)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0.0000e+0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(0.00e+0)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62792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holder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(2.20e-10)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(1.67e-10)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-1.9209e+1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(2.06e-10)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-1.8709e+1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(7.14e-15)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231933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schwefel222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-2.0268e+2 (2.02e+1)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-2.2579e+2 (3.73e+0)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-2.2700e+2 (2.90e+0)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-2.4779e+2 (1.02e+1)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54362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schwefel226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-7.6633e+3 (6.88e+2) -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-1.0983e+4 (3.26e+2)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-1.1060e+4 (3.59e+2) =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-1.1122e+4 (4.55e+2)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65662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ackley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1.6226e+1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(2.45e+0)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4.2151e-3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(2.54e-4)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1.0761e-2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(1.06e-3)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1.7860e+1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(6.06e+0)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84864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michal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(2.83e-10)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(6.27e-10)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(8.63e-10)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-1.8013e+0 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(9.03e-16)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29834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noisyQuartic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8.5895e-4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(6.65e-4)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1.1592e-3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(1.00e-3)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2.5278e-3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(1.18e-3)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2.5293e-3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(5.63e-3)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79290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sphere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2.5122e-5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(3.49e-6) +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3.3717e-5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(4.24e-6)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2.2185e-4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(3.81e-5)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3.7390e-1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(1.79e+0)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06901"/>
                  </a:ext>
                </a:extLst>
              </a:tr>
              <a:tr h="42767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step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300000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5.4515e+3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(4.77e+3) -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8.3333e-1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(1.15e+0) =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0.0000e+0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(0.00e+0) +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1.0433e+1 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(4.96e+1)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4391"/>
                  </a:ext>
                </a:extLst>
              </a:tr>
              <a:tr h="349271">
                <a:tc gridSpan="5"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+/-/=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3/6/1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2/4/4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-HK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4/4/2</a:t>
                      </a:r>
                      <a:endParaRPr lang="zh-Hans-HK" sz="1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Hans-HK" sz="1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65862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E60CE960-CE57-08AB-FB7B-E2DE32DDC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09" y="1518943"/>
            <a:ext cx="15679878" cy="64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99624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231625" cy="530492"/>
            <a:chOff x="4299773" y="1452059"/>
            <a:chExt cx="2231625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576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Conclusion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392168" y="425790"/>
            <a:ext cx="9481072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/>
              <p:nvPr/>
            </p:nvSpPr>
            <p:spPr>
              <a:xfrm>
                <a:off x="2224994" y="1663609"/>
                <a:ext cx="7268141" cy="264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We use the d</a:t>
                </a:r>
                <a:r>
                  <a:rPr lang="en-US" dirty="0">
                    <a:solidFill>
                      <a:schemeClr val="tx1"/>
                    </a:solidFill>
                  </a:rPr>
                  <a:t>ynamical adjustment of the lower bound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dynamical setting of the initial value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propose </a:t>
                </a:r>
                <a:r>
                  <a:rPr lang="en-US" dirty="0">
                    <a:solidFill>
                      <a:srgbClr val="FF0000"/>
                    </a:solidFill>
                  </a:rPr>
                  <a:t>a new combination method for Gaussian Distribution and Cauchy Distribution.</a:t>
                </a:r>
              </a:p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However, we evolve the lower bound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an individual in the population, which performs poorly on some specific test problems.</a:t>
                </a:r>
              </a:p>
              <a:p>
                <a:pPr marL="285750" indent="-285750" algn="just">
                  <a:spcBef>
                    <a:spcPts val="24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 the future we would like to analyze the current improvement methods from a theoretical level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18C5F77-752B-BA1E-E2DC-F1064212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94" y="1663609"/>
                <a:ext cx="7268141" cy="2646878"/>
              </a:xfrm>
              <a:prstGeom prst="rect">
                <a:avLst/>
              </a:prstGeom>
              <a:blipFill>
                <a:blip r:embed="rId2"/>
                <a:stretch>
                  <a:fillRect l="-587" t="-1382" r="-671" b="-27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E60CE960-CE57-08AB-FB7B-E2DE32DDC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909" y="1518943"/>
            <a:ext cx="15679878" cy="64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79221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119865" cy="530492"/>
            <a:chOff x="4299773" y="1452059"/>
            <a:chExt cx="2119865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4643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Reference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280408" y="425790"/>
            <a:ext cx="9592832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484C16C-53A3-F4BE-5155-33245D3BDEBC}"/>
              </a:ext>
            </a:extLst>
          </p:cNvPr>
          <p:cNvSpPr txBox="1"/>
          <p:nvPr/>
        </p:nvSpPr>
        <p:spPr>
          <a:xfrm>
            <a:off x="1548252" y="1653387"/>
            <a:ext cx="92202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4200"/>
              </a:spcBef>
            </a:pPr>
            <a:r>
              <a:rPr lang="en-US" dirty="0"/>
              <a:t>[1] Xin Yao, Yong Liu and </a:t>
            </a:r>
            <a:r>
              <a:rPr lang="en-US" dirty="0" err="1"/>
              <a:t>Guangming</a:t>
            </a:r>
            <a:r>
              <a:rPr lang="en-US" dirty="0"/>
              <a:t> Lin, "Evolutionary programming made faster," in IEEE Transactions on Evolutionary Computation, vol. 3, no. 2, pp. 82-102, July 1999, </a:t>
            </a:r>
            <a:r>
              <a:rPr lang="en-US" dirty="0" err="1"/>
              <a:t>doi</a:t>
            </a:r>
            <a:r>
              <a:rPr lang="en-US" dirty="0"/>
              <a:t>: 10.1109/4235.771163.</a:t>
            </a:r>
          </a:p>
          <a:p>
            <a:pPr algn="just">
              <a:spcBef>
                <a:spcPts val="4200"/>
              </a:spcBef>
            </a:pPr>
            <a:r>
              <a:rPr lang="en-US" dirty="0"/>
              <a:t>[2] Liang, Ko-</a:t>
            </a:r>
            <a:r>
              <a:rPr lang="en-US" dirty="0" err="1"/>
              <a:t>Hsin</a:t>
            </a:r>
            <a:r>
              <a:rPr lang="en-US" dirty="0"/>
              <a:t>, Xin Yao, and Charles S. Newton. "Adapting self-adaptive parameters in evolutionary algorithms." Applied Intelligence 15 (2001): 171-180.</a:t>
            </a:r>
          </a:p>
          <a:p>
            <a:pPr algn="just">
              <a:spcBef>
                <a:spcPts val="4200"/>
              </a:spcBef>
            </a:pPr>
            <a:r>
              <a:rPr lang="en-US" dirty="0"/>
              <a:t>[3] </a:t>
            </a:r>
            <a:r>
              <a:rPr lang="en-US" dirty="0" err="1"/>
              <a:t>Mallipeddi</a:t>
            </a:r>
            <a:r>
              <a:rPr lang="en-US" dirty="0"/>
              <a:t>, </a:t>
            </a:r>
            <a:r>
              <a:rPr lang="en-US" dirty="0" err="1"/>
              <a:t>Rammohan</a:t>
            </a:r>
            <a:r>
              <a:rPr lang="en-US" dirty="0"/>
              <a:t>, S. </a:t>
            </a:r>
            <a:r>
              <a:rPr lang="en-US" dirty="0" err="1"/>
              <a:t>Mallipeddi</a:t>
            </a:r>
            <a:r>
              <a:rPr lang="en-US" dirty="0"/>
              <a:t>, and </a:t>
            </a:r>
            <a:r>
              <a:rPr lang="en-US" dirty="0" err="1"/>
              <a:t>Ponnuthurai</a:t>
            </a:r>
            <a:r>
              <a:rPr lang="en-US" dirty="0"/>
              <a:t> N. </a:t>
            </a:r>
            <a:r>
              <a:rPr lang="en-US" dirty="0" err="1"/>
              <a:t>Suganthan</a:t>
            </a:r>
            <a:r>
              <a:rPr lang="en-US" dirty="0"/>
              <a:t>. "Ensemble strategies with adaptive evolutionary programming." Information Sciences 180.9 (2010): 1571-1581.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6118" y="2711217"/>
            <a:ext cx="5619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SG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 you!</a:t>
            </a:r>
            <a:endParaRPr lang="zh-SG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6573" y="2251785"/>
            <a:ext cx="3087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SG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Content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99773" y="1082104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99773" y="1918560"/>
            <a:ext cx="3633291" cy="530492"/>
            <a:chOff x="4299773" y="2134951"/>
            <a:chExt cx="3633291" cy="530492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4955326" y="2169364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99773" y="2755016"/>
            <a:ext cx="3524480" cy="530492"/>
            <a:chOff x="4299773" y="2817843"/>
            <a:chExt cx="3524480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955326" y="2852256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99773" y="3590392"/>
            <a:ext cx="2231625" cy="530492"/>
            <a:chOff x="4299773" y="3506149"/>
            <a:chExt cx="2231625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955326" y="3538218"/>
              <a:ext cx="1576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Conclusion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99773" y="4455493"/>
            <a:ext cx="2119865" cy="530492"/>
            <a:chOff x="4299773" y="4194455"/>
            <a:chExt cx="2119865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4194455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  <a:cs typeface="+mn-ea"/>
                    <a:sym typeface="+mn-lt"/>
                  </a:rPr>
                  <a:t>5</a:t>
                </a:r>
                <a:endParaRPr lang="zh-SG" altLang="en-US" b="1" dirty="0">
                  <a:solidFill>
                    <a:srgbClr val="378DC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955326" y="4228868"/>
              <a:ext cx="14643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Reference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2629561-FC2A-C085-4639-0AD04447B9E8}"/>
              </a:ext>
            </a:extLst>
          </p:cNvPr>
          <p:cNvSpPr txBox="1"/>
          <p:nvPr/>
        </p:nvSpPr>
        <p:spPr>
          <a:xfrm>
            <a:off x="1510144" y="1092278"/>
            <a:ext cx="8909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Evolutionary Programming (EP) has a wide application on solving optimization problem.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Classical Evolutionary Programming (CEP) </a:t>
            </a:r>
            <a:r>
              <a:rPr lang="en-US" dirty="0"/>
              <a:t>uses the </a:t>
            </a:r>
            <a:r>
              <a:rPr lang="en-US" dirty="0">
                <a:solidFill>
                  <a:srgbClr val="FF0000"/>
                </a:solidFill>
              </a:rPr>
              <a:t>Gaussian Distribution </a:t>
            </a:r>
            <a:r>
              <a:rPr lang="en-US" dirty="0"/>
              <a:t>to mutate offspring, while the </a:t>
            </a:r>
            <a:r>
              <a:rPr lang="en-US" dirty="0">
                <a:solidFill>
                  <a:srgbClr val="FF0000"/>
                </a:solidFill>
              </a:rPr>
              <a:t>Fast Evolutionary Programming (FEP) </a:t>
            </a:r>
            <a:r>
              <a:rPr lang="en-US" dirty="0"/>
              <a:t>uses the </a:t>
            </a:r>
            <a:r>
              <a:rPr lang="en-US" dirty="0">
                <a:solidFill>
                  <a:srgbClr val="FF0000"/>
                </a:solidFill>
              </a:rPr>
              <a:t>Cauchy Distribution </a:t>
            </a:r>
            <a:r>
              <a:rPr lang="en-US" dirty="0"/>
              <a:t>[1]. </a:t>
            </a:r>
            <a:endParaRPr lang="LID4096" dirty="0"/>
          </a:p>
        </p:txBody>
      </p:sp>
      <p:pic>
        <p:nvPicPr>
          <p:cNvPr id="5" name="Picture 2" descr="Gaussian and Cauchy distribution | Download Scientific Diagram">
            <a:extLst>
              <a:ext uri="{FF2B5EF4-FFF2-40B4-BE49-F238E27FC236}">
                <a16:creationId xmlns:a16="http://schemas.microsoft.com/office/drawing/2014/main" id="{5CAD4703-9749-05BE-DF1D-BA95AAB5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63" y="2461651"/>
            <a:ext cx="3212595" cy="253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D758D4-E280-28AC-8B66-8D5B7FBAE685}"/>
                  </a:ext>
                </a:extLst>
              </p:cNvPr>
              <p:cNvSpPr txBox="1"/>
              <p:nvPr/>
            </p:nvSpPr>
            <p:spPr>
              <a:xfrm>
                <a:off x="5922818" y="2902528"/>
                <a:ext cx="3983182" cy="38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ar-AE" sz="1800" i="1" spc="-5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 </m:t>
                          </m:r>
                          <m:sSubSup>
                            <m:sSubSup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Sup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× </m:t>
                          </m:r>
                          <m:sSub>
                            <m:sSub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,</m:t>
                              </m:r>
                              <m:r>
                                <a:rPr lang="ar-AE" sz="1800" i="1" spc="-5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1</m:t>
                              </m:r>
                            </m:e>
                          </m:d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ar-AE" sz="1800" spc="-5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D758D4-E280-28AC-8B66-8D5B7FBA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18" y="2902528"/>
                <a:ext cx="3983182" cy="38702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3D55F-6989-522C-3281-C6951333CC42}"/>
                  </a:ext>
                </a:extLst>
              </p:cNvPr>
              <p:cNvSpPr txBox="1"/>
              <p:nvPr/>
            </p:nvSpPr>
            <p:spPr>
              <a:xfrm>
                <a:off x="5962650" y="3630943"/>
                <a:ext cx="390351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800" i="1" spc="-5" smtClean="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d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sSubSup>
                        <m:sSubSup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Sup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𝑗</m:t>
                          </m:r>
                        </m:e>
                      </m:d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sSub>
                        <m:sSubPr>
                          <m:ctrlP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𝜂</m:t>
                          </m:r>
                        </m:e>
                        <m:sub>
                          <m:r>
                            <a:rPr lang="ar-AE" sz="1800" i="1" spc="-5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</m:sSub>
                      <m:r>
                        <a:rPr lang="ar-AE" sz="1800" i="1" spc="-5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×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803D55F-6989-522C-3281-C6951333C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3630943"/>
                <a:ext cx="3903518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7E70F3-ABC9-B95B-8580-93557DCFBD8F}"/>
              </a:ext>
            </a:extLst>
          </p:cNvPr>
          <p:cNvSpPr txBox="1"/>
          <p:nvPr/>
        </p:nvSpPr>
        <p:spPr>
          <a:xfrm>
            <a:off x="1704993" y="5195914"/>
            <a:ext cx="871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The Gaussian distribution is more efficient when the optimal value is close, but the Cauchy distribution is opposite. Thus </a:t>
            </a:r>
            <a:r>
              <a:rPr lang="en-US" dirty="0">
                <a:solidFill>
                  <a:srgbClr val="FF0000"/>
                </a:solidFill>
              </a:rPr>
              <a:t>Improved Evolutionary Programming (IFEP) </a:t>
            </a:r>
            <a:r>
              <a:rPr lang="en-US" dirty="0"/>
              <a:t>has been proposed to combine the two advantages.</a:t>
            </a:r>
            <a:endParaRPr lang="LID4096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/>
              <p:nvPr/>
            </p:nvSpPr>
            <p:spPr>
              <a:xfrm>
                <a:off x="1510144" y="887454"/>
                <a:ext cx="8714509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The most important feature of CEP, </a:t>
                </a:r>
                <a:r>
                  <a:rPr lang="en-US" altLang="zh-CN" dirty="0"/>
                  <a:t>FEP and </a:t>
                </a:r>
                <a:r>
                  <a:rPr lang="en-US" dirty="0"/>
                  <a:t>IFEP is to </a:t>
                </a:r>
                <a:r>
                  <a:rPr lang="en-US" dirty="0">
                    <a:solidFill>
                      <a:srgbClr val="FF0000"/>
                    </a:solidFill>
                  </a:rPr>
                  <a:t>adaptively adjust the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which is involved in evolution as an individual in the population. 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 However, as the evolution proceeds,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gradually decreases and converges to 0, which makes the search very inefficient in the later stages.</a:t>
                </a:r>
                <a:endParaRPr lang="LID4096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44" y="887454"/>
                <a:ext cx="8714509" cy="1354217"/>
              </a:xfrm>
              <a:prstGeom prst="rect">
                <a:avLst/>
              </a:prstGeom>
              <a:blipFill>
                <a:blip r:embed="rId2"/>
                <a:stretch>
                  <a:fillRect l="-490" t="-2703" r="-560" b="-63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7E70F3-ABC9-B95B-8580-93557DCFBD8F}"/>
                  </a:ext>
                </a:extLst>
              </p:cNvPr>
              <p:cNvSpPr txBox="1"/>
              <p:nvPr/>
            </p:nvSpPr>
            <p:spPr>
              <a:xfrm>
                <a:off x="1704993" y="4918822"/>
                <a:ext cx="8714509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 simple solution is to </a:t>
                </a:r>
                <a:r>
                  <a:rPr lang="en-US" dirty="0">
                    <a:solidFill>
                      <a:srgbClr val="FF0000"/>
                    </a:solidFill>
                  </a:rPr>
                  <a:t>set a fixed lower bound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/>
                  <a:t> for the step size, but obviously how to choose this lower bound is a very difficult problem.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An intuition is to </a:t>
                </a:r>
                <a:r>
                  <a:rPr lang="en-US" dirty="0">
                    <a:solidFill>
                      <a:srgbClr val="FF0000"/>
                    </a:solidFill>
                  </a:rPr>
                  <a:t>dynamically adjust the lower bound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according to different problems and different stages [2].</a:t>
                </a:r>
                <a:endParaRPr lang="LID4096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F7E70F3-ABC9-B95B-8580-93557DCF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93" y="4918822"/>
                <a:ext cx="8714509" cy="1354217"/>
              </a:xfrm>
              <a:prstGeom prst="rect">
                <a:avLst/>
              </a:prstGeom>
              <a:blipFill>
                <a:blip r:embed="rId3"/>
                <a:stretch>
                  <a:fillRect l="-490" t="-2703" r="-560" b="-63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D3AD3FB-951B-9D5D-AC53-F2EF885942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" t="4556" r="5888"/>
          <a:stretch/>
        </p:blipFill>
        <p:spPr bwMode="auto">
          <a:xfrm>
            <a:off x="4069398" y="2241671"/>
            <a:ext cx="3259657" cy="25926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46037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4A511DA3-E71F-8B67-34C6-9DFF59713101}"/>
              </a:ext>
            </a:extLst>
          </p:cNvPr>
          <p:cNvSpPr/>
          <p:nvPr/>
        </p:nvSpPr>
        <p:spPr>
          <a:xfrm>
            <a:off x="2325592" y="3191690"/>
            <a:ext cx="7607318" cy="1603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/>
              <p:nvPr/>
            </p:nvSpPr>
            <p:spPr>
              <a:xfrm>
                <a:off x="1510144" y="887454"/>
                <a:ext cx="8714509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Also, we would like to be able to </a:t>
                </a:r>
                <a:r>
                  <a:rPr lang="en-US" dirty="0">
                    <a:solidFill>
                      <a:srgbClr val="FF0000"/>
                    </a:solidFill>
                  </a:rPr>
                  <a:t>dynamically set the initial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so that it is applicable to all problems.  </a:t>
                </a:r>
              </a:p>
              <a:p>
                <a:pPr marL="285750" indent="-285750" algn="just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 The most important feature of IFEP is that it can </a:t>
                </a:r>
                <a:r>
                  <a:rPr lang="en-US" dirty="0">
                    <a:solidFill>
                      <a:srgbClr val="FF0000"/>
                    </a:solidFill>
                  </a:rPr>
                  <a:t>produce two distributions of individuals per parent</a:t>
                </a:r>
                <a:r>
                  <a:rPr lang="en-US" dirty="0"/>
                  <a:t> and participate in tournament selection at the same time, which nicely combines the advantages of both distributions.</a:t>
                </a:r>
                <a:endParaRPr lang="LID4096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2629561-FC2A-C085-4639-0AD04447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44" y="887454"/>
                <a:ext cx="8714509" cy="1631216"/>
              </a:xfrm>
              <a:prstGeom prst="rect">
                <a:avLst/>
              </a:prstGeom>
              <a:blipFill>
                <a:blip r:embed="rId2"/>
                <a:stretch>
                  <a:fillRect l="-490" t="-2247" r="-560" b="-52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EF7E70F3-ABC9-B95B-8580-93557DCFBD8F}"/>
              </a:ext>
            </a:extLst>
          </p:cNvPr>
          <p:cNvSpPr txBox="1"/>
          <p:nvPr/>
        </p:nvSpPr>
        <p:spPr>
          <a:xfrm>
            <a:off x="1499861" y="5315249"/>
            <a:ext cx="871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However, we hope to find </a:t>
            </a:r>
            <a:r>
              <a:rPr lang="en-US" dirty="0">
                <a:solidFill>
                  <a:srgbClr val="FF0000"/>
                </a:solidFill>
              </a:rPr>
              <a:t>more excellent combination method. 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06EBEB9-4ACB-0CB7-13D5-62073DBA1E5A}"/>
              </a:ext>
            </a:extLst>
          </p:cNvPr>
          <p:cNvSpPr/>
          <p:nvPr/>
        </p:nvSpPr>
        <p:spPr>
          <a:xfrm>
            <a:off x="3975669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D120ED-7D6A-896A-4D7C-00CDAFEFB445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781705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171F026-3A14-1044-C4D4-1EECB7A7991E}"/>
              </a:ext>
            </a:extLst>
          </p:cNvPr>
          <p:cNvCxnSpPr>
            <a:cxnSpLocks/>
            <a:stCxn id="3" idx="5"/>
            <a:endCxn id="23" idx="0"/>
          </p:cNvCxnSpPr>
          <p:nvPr/>
        </p:nvCxnSpPr>
        <p:spPr>
          <a:xfrm>
            <a:off x="4271308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E06E2C5D-9F9E-A920-C6DD-9B9D7BF476B5}"/>
              </a:ext>
            </a:extLst>
          </p:cNvPr>
          <p:cNvSpPr/>
          <p:nvPr/>
        </p:nvSpPr>
        <p:spPr>
          <a:xfrm>
            <a:off x="3608523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22EFD54-A10B-3932-03FE-6F1EE9BB4235}"/>
              </a:ext>
            </a:extLst>
          </p:cNvPr>
          <p:cNvSpPr/>
          <p:nvPr/>
        </p:nvSpPr>
        <p:spPr>
          <a:xfrm>
            <a:off x="4393652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2866A6D-6058-EC06-D002-7DD8152AA036}"/>
              </a:ext>
            </a:extLst>
          </p:cNvPr>
          <p:cNvSpPr/>
          <p:nvPr/>
        </p:nvSpPr>
        <p:spPr>
          <a:xfrm>
            <a:off x="5823865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B81344F-0F52-30FF-945F-838DE564B581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5629901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7118B01-6D46-1699-2909-373852552742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6119504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26E8CDBC-0594-13EE-781A-29F436D0C922}"/>
              </a:ext>
            </a:extLst>
          </p:cNvPr>
          <p:cNvSpPr/>
          <p:nvPr/>
        </p:nvSpPr>
        <p:spPr>
          <a:xfrm>
            <a:off x="5456719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B06AD40-9C00-9CDD-8AFD-5F060FC12CF4}"/>
              </a:ext>
            </a:extLst>
          </p:cNvPr>
          <p:cNvSpPr/>
          <p:nvPr/>
        </p:nvSpPr>
        <p:spPr>
          <a:xfrm>
            <a:off x="6241848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B2AAD-86C5-AE8E-6735-75CF3381624B}"/>
              </a:ext>
            </a:extLst>
          </p:cNvPr>
          <p:cNvSpPr txBox="1"/>
          <p:nvPr/>
        </p:nvSpPr>
        <p:spPr>
          <a:xfrm>
            <a:off x="7274544" y="3640741"/>
            <a:ext cx="51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…</a:t>
            </a:r>
            <a:endParaRPr lang="LID4096" sz="2400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9A68C02-6185-1A39-CC2A-31FC0821B9E4}"/>
              </a:ext>
            </a:extLst>
          </p:cNvPr>
          <p:cNvSpPr/>
          <p:nvPr/>
        </p:nvSpPr>
        <p:spPr>
          <a:xfrm>
            <a:off x="8473492" y="3481414"/>
            <a:ext cx="346363" cy="3186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C150547-1864-7A94-E5C5-94392EAF409E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8279528" y="3753402"/>
            <a:ext cx="244688" cy="4166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875FC4E-E578-685F-39DD-5E5413197B65}"/>
              </a:ext>
            </a:extLst>
          </p:cNvPr>
          <p:cNvCxnSpPr>
            <a:cxnSpLocks/>
            <a:stCxn id="34" idx="5"/>
            <a:endCxn id="38" idx="0"/>
          </p:cNvCxnSpPr>
          <p:nvPr/>
        </p:nvCxnSpPr>
        <p:spPr>
          <a:xfrm>
            <a:off x="8769131" y="3753402"/>
            <a:ext cx="295526" cy="424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FFF9732-D59B-D43E-1C15-7506854B4279}"/>
              </a:ext>
            </a:extLst>
          </p:cNvPr>
          <p:cNvSpPr/>
          <p:nvPr/>
        </p:nvSpPr>
        <p:spPr>
          <a:xfrm>
            <a:off x="8106346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669E3AE-036D-FB58-1C35-865DC893A8CF}"/>
              </a:ext>
            </a:extLst>
          </p:cNvPr>
          <p:cNvSpPr/>
          <p:nvPr/>
        </p:nvSpPr>
        <p:spPr>
          <a:xfrm>
            <a:off x="8891475" y="4177835"/>
            <a:ext cx="346363" cy="3186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3F0E49-7EC9-0D44-2B20-4EF64B51B09A}"/>
              </a:ext>
            </a:extLst>
          </p:cNvPr>
          <p:cNvSpPr txBox="1"/>
          <p:nvPr/>
        </p:nvSpPr>
        <p:spPr>
          <a:xfrm>
            <a:off x="2653171" y="3430736"/>
            <a:ext cx="908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Parent</a:t>
            </a:r>
            <a:endParaRPr lang="LID4096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235BB7-9CE4-0377-3864-24D873135535}"/>
              </a:ext>
            </a:extLst>
          </p:cNvPr>
          <p:cNvSpPr txBox="1"/>
          <p:nvPr/>
        </p:nvSpPr>
        <p:spPr>
          <a:xfrm>
            <a:off x="2499053" y="4112884"/>
            <a:ext cx="1155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Offspring</a:t>
            </a:r>
            <a:endParaRPr lang="LID4096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706992-DE02-81AA-C535-EE0292FBCB20}"/>
              </a:ext>
            </a:extLst>
          </p:cNvPr>
          <p:cNvSpPr txBox="1"/>
          <p:nvPr/>
        </p:nvSpPr>
        <p:spPr>
          <a:xfrm>
            <a:off x="1769108" y="2790712"/>
            <a:ext cx="2970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Tournament Selection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243460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433347" cy="530492"/>
            <a:chOff x="4299773" y="1452059"/>
            <a:chExt cx="2433347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7777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altLang="zh-CN" sz="2400" b="1" dirty="0">
                  <a:cs typeface="+mn-ea"/>
                  <a:sym typeface="+mn-lt"/>
                </a:rPr>
                <a:t>Introduction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593890" y="425789"/>
            <a:ext cx="9279350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34CFDE-960A-0E8E-52F4-97852A751147}"/>
                  </a:ext>
                </a:extLst>
              </p:cNvPr>
              <p:cNvSpPr txBox="1"/>
              <p:nvPr/>
            </p:nvSpPr>
            <p:spPr>
              <a:xfrm>
                <a:off x="1704993" y="1640919"/>
                <a:ext cx="8909358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24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In this paper, we have made three main contributions on our method (AFEP):</a:t>
                </a: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Dynamically adjust the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. Involve the lower boundary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/>
                  <a:t> as </a:t>
                </a:r>
                <a:r>
                  <a:rPr lang="en-US" altLang="zh-CN" dirty="0"/>
                  <a:t>one</a:t>
                </a:r>
                <a:r>
                  <a:rPr lang="en-US" dirty="0"/>
                  <a:t> </a:t>
                </a:r>
                <a:r>
                  <a:rPr lang="en-US" altLang="zh-CN" dirty="0"/>
                  <a:t>gene</a:t>
                </a:r>
                <a:r>
                  <a:rPr lang="en-US" dirty="0"/>
                  <a:t> in the population in evolution.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/>
                  <a:t>D</a:t>
                </a:r>
                <a:r>
                  <a:rPr lang="en-US" dirty="0">
                    <a:solidFill>
                      <a:schemeClr val="tx1"/>
                    </a:solidFill>
                  </a:rPr>
                  <a:t>ynamically set the initial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. Set the initial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according to the size of decision space of different problems.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spcBef>
                    <a:spcPts val="240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Use a different way to combine the Gaussian Distribution and Cauchy Distribution. Two non-interfering populations were used, and the parent needed to participate in tournament selection with all offspring.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F34CFDE-960A-0E8E-52F4-97852A751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93" y="1640919"/>
                <a:ext cx="8909358" cy="3231654"/>
              </a:xfrm>
              <a:prstGeom prst="rect">
                <a:avLst/>
              </a:prstGeom>
              <a:blipFill>
                <a:blip r:embed="rId2"/>
                <a:stretch>
                  <a:fillRect l="-616" t="-943" r="-548" b="-20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6116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33291" cy="530492"/>
            <a:chOff x="4299773" y="1452059"/>
            <a:chExt cx="3633291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93834" y="425790"/>
            <a:ext cx="8079406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7150F-6FE1-8636-DD3D-DE6F86B6E661}"/>
                  </a:ext>
                </a:extLst>
              </p:cNvPr>
              <p:cNvSpPr txBox="1"/>
              <p:nvPr/>
            </p:nvSpPr>
            <p:spPr>
              <a:xfrm>
                <a:off x="1405735" y="1000360"/>
                <a:ext cx="8909358" cy="1220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20000"/>
                  </a:lnSpc>
                  <a:spcBef>
                    <a:spcPts val="1200"/>
                  </a:spcBef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Initialization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For two different populations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ar-AE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ar-AE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𝑙𝑏</m:t>
                            </m:r>
                          </m:e>
                          <m:sub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𝐺𝑖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ar-A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𝑙𝑏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need to initial the decision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the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077150F-6FE1-8636-DD3D-DE6F86B6E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35" y="1000360"/>
                <a:ext cx="8909358" cy="1220527"/>
              </a:xfrm>
              <a:prstGeom prst="rect">
                <a:avLst/>
              </a:prstGeom>
              <a:blipFill>
                <a:blip r:embed="rId2"/>
                <a:stretch>
                  <a:fillRect l="-616" r="-548" b="-75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B7E98935-82D8-0EAD-9DC3-4677E1A9CDB4}"/>
              </a:ext>
            </a:extLst>
          </p:cNvPr>
          <p:cNvGrpSpPr/>
          <p:nvPr/>
        </p:nvGrpSpPr>
        <p:grpSpPr>
          <a:xfrm>
            <a:off x="2276214" y="2385709"/>
            <a:ext cx="7639572" cy="404983"/>
            <a:chOff x="2465417" y="2676049"/>
            <a:chExt cx="7639572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/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LID4096" i="1">
                            <a:latin typeface="Cambria Math" panose="02040503050406030204" pitchFamily="18" charset="0"/>
                          </a:rPr>
                          <m:t>𝑟𝑎𝑛𝑑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LID4096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E10639-8088-1E93-B31E-5C82A196EC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417" y="2676049"/>
                  <a:ext cx="6097384" cy="404983"/>
                </a:xfrm>
                <a:prstGeom prst="rect">
                  <a:avLst/>
                </a:prstGeom>
                <a:blipFill>
                  <a:blip r:embed="rId3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/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LID4096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LID4096" i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type m:val="lin"/>
                            <m:ctrlPr>
                              <a:rPr lang="LID4096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LID4096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LID4096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3036489-DFA7-6743-8DEF-13D1B3644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537" y="2680922"/>
                  <a:ext cx="2271452" cy="400110"/>
                </a:xfrm>
                <a:prstGeom prst="rect">
                  <a:avLst/>
                </a:prstGeom>
                <a:blipFill>
                  <a:blip r:embed="rId4"/>
                  <a:stretch>
                    <a:fillRect t="-100000" b="-162121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/>
              <p:nvPr/>
            </p:nvSpPr>
            <p:spPr>
              <a:xfrm>
                <a:off x="2924004" y="2894640"/>
                <a:ext cx="22797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E27A933-3837-F0BE-01E3-F897CE657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004" y="2894640"/>
                <a:ext cx="227976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5FB873C-3D68-DE2F-2CCE-C94A92C20EC0}"/>
              </a:ext>
            </a:extLst>
          </p:cNvPr>
          <p:cNvSpPr txBox="1"/>
          <p:nvPr/>
        </p:nvSpPr>
        <p:spPr>
          <a:xfrm>
            <a:off x="1405735" y="3263972"/>
            <a:ext cx="8909358" cy="122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2</a:t>
            </a:r>
            <a:r>
              <a:rPr lang="en-US" b="1" dirty="0">
                <a:solidFill>
                  <a:schemeClr val="tx1"/>
                </a:solidFill>
              </a:rPr>
              <a:t>. Mutation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For two different populations, they will produce new offspring according to their different operators. 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227A228-9003-9746-72D3-24F599574E1E}"/>
              </a:ext>
            </a:extLst>
          </p:cNvPr>
          <p:cNvGrpSpPr/>
          <p:nvPr/>
        </p:nvGrpSpPr>
        <p:grpSpPr>
          <a:xfrm>
            <a:off x="1150767" y="4485204"/>
            <a:ext cx="9164326" cy="391646"/>
            <a:chOff x="1077651" y="4872078"/>
            <a:chExt cx="9164326" cy="3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4732A79-7B3A-7515-B51C-E8F0D516D0B1}"/>
                    </a:ext>
                  </a:extLst>
                </p:cNvPr>
                <p:cNvSpPr txBox="1"/>
                <p:nvPr/>
              </p:nvSpPr>
              <p:spPr>
                <a:xfrm>
                  <a:off x="1077651" y="4872078"/>
                  <a:ext cx="6097384" cy="39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LID4096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𝐺𝑖</m:t>
                            </m:r>
                          </m:sub>
                        </m:sSub>
                        <m:r>
                          <a:rPr lang="LID4096" i="0">
                            <a:latin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4732A79-7B3A-7515-B51C-E8F0D516D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51" y="4872078"/>
                  <a:ext cx="6097384" cy="391646"/>
                </a:xfrm>
                <a:prstGeom prst="rect">
                  <a:avLst/>
                </a:prstGeom>
                <a:blipFill>
                  <a:blip r:embed="rId6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C357B7E-7832-B037-7B9F-1F14A1666E77}"/>
                    </a:ext>
                  </a:extLst>
                </p:cNvPr>
                <p:cNvSpPr txBox="1"/>
                <p:nvPr/>
              </p:nvSpPr>
              <p:spPr>
                <a:xfrm>
                  <a:off x="6341229" y="4872078"/>
                  <a:ext cx="3900748" cy="39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LID4096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  <m:sup>
                            <m:r>
                              <a:rPr lang="LID4096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LID4096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LID4096" i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LID4096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LID4096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5C357B7E-7832-B037-7B9F-1F14A1666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229" y="4872078"/>
                  <a:ext cx="3900748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B9FE4B8-E7F3-692C-B78B-79A13AED56C4}"/>
                  </a:ext>
                </a:extLst>
              </p:cNvPr>
              <p:cNvSpPr txBox="1"/>
              <p:nvPr/>
            </p:nvSpPr>
            <p:spPr>
              <a:xfrm>
                <a:off x="1405735" y="4958484"/>
                <a:ext cx="6097384" cy="402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For 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lower 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 </a:t>
                </a:r>
                <a:endParaRPr lang="LID4096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B9FE4B8-E7F3-692C-B78B-79A13AED5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35" y="4958484"/>
                <a:ext cx="6097384" cy="402546"/>
              </a:xfrm>
              <a:prstGeom prst="rect">
                <a:avLst/>
              </a:prstGeom>
              <a:blipFill>
                <a:blip r:embed="rId8"/>
                <a:stretch>
                  <a:fillRect l="-900" b="-242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0ADA8D7-90F8-EC11-F6B5-0DCC55B65CD5}"/>
                  </a:ext>
                </a:extLst>
              </p:cNvPr>
              <p:cNvSpPr txBox="1"/>
              <p:nvPr/>
            </p:nvSpPr>
            <p:spPr>
              <a:xfrm>
                <a:off x="1122277" y="5442664"/>
                <a:ext cx="6097384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LID4096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LID4096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0ADA8D7-90F8-EC11-F6B5-0DCC55B6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77" y="5442664"/>
                <a:ext cx="6097384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6EEE30E-3714-D2DE-92D6-5E855B8C8F83}"/>
                  </a:ext>
                </a:extLst>
              </p:cNvPr>
              <p:cNvSpPr txBox="1"/>
              <p:nvPr/>
            </p:nvSpPr>
            <p:spPr>
              <a:xfrm>
                <a:off x="5517573" y="5493607"/>
                <a:ext cx="609738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𝑙</m:t>
                      </m:r>
                      <m:sSup>
                        <m:sSup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LID4096" i="1">
                          <a:latin typeface="Cambria Math" panose="02040503050406030204" pitchFamily="18" charset="0"/>
                        </a:rPr>
                        <m:t>𝑙𝑏</m:t>
                      </m:r>
                      <m:d>
                        <m:dPr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ID4096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LID4096" i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LID4096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LID4096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ID4096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6EEE30E-3714-D2DE-92D6-5E855B8C8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73" y="5493607"/>
                <a:ext cx="6097384" cy="404983"/>
              </a:xfrm>
              <a:prstGeom prst="rect">
                <a:avLst/>
              </a:prstGeom>
              <a:blipFill>
                <a:blip r:embed="rId1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633291" cy="530492"/>
            <a:chOff x="4299773" y="1452059"/>
            <a:chExt cx="3633291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9777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Algorithm Framework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793834" y="425790"/>
            <a:ext cx="8079406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077150F-6FE1-8636-DD3D-DE6F86B6E661}"/>
              </a:ext>
            </a:extLst>
          </p:cNvPr>
          <p:cNvSpPr txBox="1"/>
          <p:nvPr/>
        </p:nvSpPr>
        <p:spPr>
          <a:xfrm>
            <a:off x="1405735" y="1000360"/>
            <a:ext cx="8909358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1"/>
                </a:solidFill>
              </a:rPr>
              <a:t>3. Compute the fitness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Calculate the fitness of an individual by the fitness function.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FB873C-3D68-DE2F-2CCE-C94A92C20EC0}"/>
              </a:ext>
            </a:extLst>
          </p:cNvPr>
          <p:cNvSpPr txBox="1"/>
          <p:nvPr/>
        </p:nvSpPr>
        <p:spPr>
          <a:xfrm>
            <a:off x="1405735" y="2370729"/>
            <a:ext cx="8909358" cy="122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1"/>
                </a:solidFill>
              </a:rPr>
              <a:t>4. Selection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For two different populations, each parent will participate the tournament selection with all the offspring.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A949FA8-DD80-1CD6-0DD1-3AA6CBC39048}"/>
                  </a:ext>
                </a:extLst>
              </p:cNvPr>
              <p:cNvSpPr txBox="1"/>
              <p:nvPr/>
            </p:nvSpPr>
            <p:spPr>
              <a:xfrm>
                <a:off x="2441863" y="3803650"/>
                <a:ext cx="6097384" cy="369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</m:sSub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</m:sSub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A949FA8-DD80-1CD6-0DD1-3AA6CBC39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63" y="3803650"/>
                <a:ext cx="6097384" cy="369845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5689C1E-3D97-1DCF-47C2-8B2F89CF4958}"/>
                  </a:ext>
                </a:extLst>
              </p:cNvPr>
              <p:cNvSpPr txBox="1"/>
              <p:nvPr/>
            </p:nvSpPr>
            <p:spPr>
              <a:xfrm>
                <a:off x="2441863" y="4257408"/>
                <a:ext cx="6097384" cy="369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i="1" smtClean="0">
                          <a:latin typeface="Cambria Math" panose="02040503050406030204" pitchFamily="18" charset="0"/>
                        </a:rPr>
                        <m:t>𝑃𝑜𝑝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LID4096" i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LID4096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</m:sSub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</m:sSub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𝐺𝑖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LID4096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LID4096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LID4096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LID4096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LID4096" i="1">
                                      <a:latin typeface="Cambria Math" panose="02040503050406030204" pitchFamily="18" charset="0"/>
                                    </a:rPr>
                                    <m:t>𝐶𝑖</m:t>
                                  </m:r>
                                </m:sub>
                                <m:sup>
                                  <m:r>
                                    <a:rPr lang="LID4096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5689C1E-3D97-1DCF-47C2-8B2F89CF4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63" y="4257408"/>
                <a:ext cx="6097384" cy="369845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080035FE-008F-D161-9C23-D1EDF11CBB14}"/>
              </a:ext>
            </a:extLst>
          </p:cNvPr>
          <p:cNvSpPr txBox="1"/>
          <p:nvPr/>
        </p:nvSpPr>
        <p:spPr>
          <a:xfrm>
            <a:off x="1405735" y="4984184"/>
            <a:ext cx="9192992" cy="888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5</a:t>
            </a:r>
            <a:r>
              <a:rPr lang="en-US" b="1" dirty="0">
                <a:solidFill>
                  <a:schemeClr val="tx1"/>
                </a:solidFill>
              </a:rPr>
              <a:t>. Repeat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Repeat to the mutation step until the evaluation number is enough.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075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524480" cy="530492"/>
            <a:chOff x="4299773" y="1452059"/>
            <a:chExt cx="3524480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86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Experimental Results</a:t>
              </a:r>
              <a:endParaRPr lang="zh-SG" altLang="en-US" sz="2400" dirty="0">
                <a:cs typeface="+mn-ea"/>
                <a:sym typeface="+mn-lt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  <a:cs typeface="+mn-ea"/>
                    <a:sym typeface="+mn-lt"/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685023" y="425790"/>
            <a:ext cx="8188217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41C87AF-EC99-C74E-229A-73010912A2D4}"/>
              </a:ext>
            </a:extLst>
          </p:cNvPr>
          <p:cNvSpPr txBox="1"/>
          <p:nvPr/>
        </p:nvSpPr>
        <p:spPr>
          <a:xfrm>
            <a:off x="1569025" y="922800"/>
            <a:ext cx="8484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dirty="0"/>
              <a:t>To understand the characteristics of the test function, we plot its objective surface in a three-dimensional decision space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36736-E727-4AC6-39BE-AD338CFE3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65" y="1830353"/>
            <a:ext cx="3008197" cy="22294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1C1AC30-D237-ABCB-84AD-4F4363A21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59" y="4212215"/>
            <a:ext cx="3174013" cy="23542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ED930C-3FC0-653A-B8DC-1B049B35AB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14" y="1654573"/>
            <a:ext cx="3008197" cy="22796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BF22A72-C499-C610-8135-52D477B46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2215"/>
            <a:ext cx="3049729" cy="22796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iiusei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1326</Words>
  <Application>Microsoft Office PowerPoint</Application>
  <PresentationFormat>宽屏</PresentationFormat>
  <Paragraphs>235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吴 国桐</cp:lastModifiedBy>
  <cp:revision>35</cp:revision>
  <dcterms:created xsi:type="dcterms:W3CDTF">2019-05-07T06:35:00Z</dcterms:created>
  <dcterms:modified xsi:type="dcterms:W3CDTF">2023-03-13T12:07:27Z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2052-11.1.0.9672</vt:lpwstr>
  </property>
</Properties>
</file>